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06" r:id="rId3"/>
    <p:sldId id="596" r:id="rId4"/>
    <p:sldId id="458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594" r:id="rId22"/>
    <p:sldId id="597" r:id="rId23"/>
    <p:sldId id="484" r:id="rId24"/>
    <p:sldId id="485" r:id="rId25"/>
    <p:sldId id="486" r:id="rId26"/>
    <p:sldId id="487" r:id="rId27"/>
    <p:sldId id="488" r:id="rId28"/>
    <p:sldId id="489" r:id="rId29"/>
    <p:sldId id="598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99" r:id="rId52"/>
    <p:sldId id="511" r:id="rId53"/>
    <p:sldId id="512" r:id="rId54"/>
    <p:sldId id="513" r:id="rId55"/>
    <p:sldId id="514" r:id="rId56"/>
    <p:sldId id="515" r:id="rId57"/>
    <p:sldId id="516" r:id="rId58"/>
    <p:sldId id="600" r:id="rId59"/>
    <p:sldId id="517" r:id="rId60"/>
    <p:sldId id="518" r:id="rId61"/>
    <p:sldId id="519" r:id="rId62"/>
    <p:sldId id="520" r:id="rId63"/>
    <p:sldId id="521" r:id="rId64"/>
    <p:sldId id="522" r:id="rId65"/>
    <p:sldId id="523" r:id="rId66"/>
    <p:sldId id="601" r:id="rId67"/>
    <p:sldId id="524" r:id="rId68"/>
    <p:sldId id="525" r:id="rId69"/>
    <p:sldId id="526" r:id="rId70"/>
    <p:sldId id="527" r:id="rId71"/>
    <p:sldId id="528" r:id="rId72"/>
    <p:sldId id="529" r:id="rId73"/>
    <p:sldId id="530" r:id="rId74"/>
    <p:sldId id="531" r:id="rId75"/>
    <p:sldId id="532" r:id="rId76"/>
    <p:sldId id="533" r:id="rId77"/>
    <p:sldId id="534" r:id="rId78"/>
    <p:sldId id="602" r:id="rId79"/>
    <p:sldId id="535" r:id="rId80"/>
    <p:sldId id="536" r:id="rId81"/>
    <p:sldId id="537" r:id="rId82"/>
    <p:sldId id="538" r:id="rId83"/>
    <p:sldId id="539" r:id="rId84"/>
    <p:sldId id="540" r:id="rId85"/>
    <p:sldId id="541" r:id="rId86"/>
    <p:sldId id="542" r:id="rId87"/>
    <p:sldId id="543" r:id="rId88"/>
    <p:sldId id="544" r:id="rId89"/>
    <p:sldId id="545" r:id="rId90"/>
    <p:sldId id="546" r:id="rId91"/>
    <p:sldId id="547" r:id="rId92"/>
    <p:sldId id="548" r:id="rId93"/>
    <p:sldId id="549" r:id="rId94"/>
    <p:sldId id="550" r:id="rId95"/>
    <p:sldId id="551" r:id="rId96"/>
    <p:sldId id="552" r:id="rId97"/>
    <p:sldId id="553" r:id="rId98"/>
    <p:sldId id="554" r:id="rId99"/>
    <p:sldId id="555" r:id="rId100"/>
    <p:sldId id="556" r:id="rId101"/>
    <p:sldId id="557" r:id="rId102"/>
    <p:sldId id="603" r:id="rId103"/>
    <p:sldId id="558" r:id="rId104"/>
    <p:sldId id="559" r:id="rId105"/>
    <p:sldId id="560" r:id="rId106"/>
    <p:sldId id="561" r:id="rId107"/>
    <p:sldId id="562" r:id="rId108"/>
    <p:sldId id="563" r:id="rId109"/>
    <p:sldId id="564" r:id="rId110"/>
    <p:sldId id="565" r:id="rId111"/>
    <p:sldId id="566" r:id="rId112"/>
    <p:sldId id="567" r:id="rId113"/>
    <p:sldId id="568" r:id="rId114"/>
    <p:sldId id="569" r:id="rId115"/>
    <p:sldId id="570" r:id="rId116"/>
    <p:sldId id="571" r:id="rId117"/>
    <p:sldId id="572" r:id="rId118"/>
    <p:sldId id="573" r:id="rId119"/>
    <p:sldId id="574" r:id="rId120"/>
    <p:sldId id="575" r:id="rId121"/>
    <p:sldId id="604" r:id="rId122"/>
    <p:sldId id="576" r:id="rId123"/>
    <p:sldId id="577" r:id="rId124"/>
    <p:sldId id="578" r:id="rId125"/>
    <p:sldId id="579" r:id="rId126"/>
    <p:sldId id="580" r:id="rId127"/>
    <p:sldId id="581" r:id="rId128"/>
    <p:sldId id="582" r:id="rId129"/>
    <p:sldId id="583" r:id="rId130"/>
    <p:sldId id="584" r:id="rId131"/>
    <p:sldId id="585" r:id="rId132"/>
    <p:sldId id="586" r:id="rId133"/>
    <p:sldId id="587" r:id="rId134"/>
    <p:sldId id="588" r:id="rId135"/>
    <p:sldId id="605" r:id="rId136"/>
    <p:sldId id="589" r:id="rId137"/>
    <p:sldId id="590" r:id="rId138"/>
    <p:sldId id="591" r:id="rId139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99" autoAdjust="0"/>
  </p:normalViewPr>
  <p:slideViewPr>
    <p:cSldViewPr snapToGrid="0">
      <p:cViewPr varScale="1">
        <p:scale>
          <a:sx n="103" d="100"/>
          <a:sy n="103" d="100"/>
        </p:scale>
        <p:origin x="12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4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29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09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36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7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18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61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90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982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77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00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964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55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76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0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36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75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93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46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77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01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EC5F-9AAE-4013-BE94-8F26466FEB49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C094-79B5-4117-8663-D9AA8904C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4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5FDB-8B16-4C71-A7F9-379B906BA805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83F5-C85A-448E-AA13-4C1779CB89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9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282" y="1506278"/>
            <a:ext cx="8098971" cy="1526170"/>
          </a:xfrm>
          <a:noFill/>
        </p:spPr>
        <p:txBody>
          <a:bodyPr>
            <a:noAutofit/>
          </a:bodyPr>
          <a:lstStyle/>
          <a:p>
            <a:pPr algn="r"/>
            <a:r>
              <a:rPr lang="sv-SE" sz="54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SVENSKT NJURREGISTER </a:t>
            </a:r>
            <a:br>
              <a:rPr lang="sv-SE" sz="54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sv-SE" sz="5400" b="1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ÅRSRAPPORT 2024</a:t>
            </a:r>
            <a:endParaRPr lang="sv-SE" sz="54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2" y="518059"/>
            <a:ext cx="8705088" cy="485343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986040"/>
            <a:ext cx="8662416" cy="3942283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1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721955" y="1662081"/>
            <a:ext cx="8291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NJUR-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TRANSPLANTATION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2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0" y="716799"/>
            <a:ext cx="8764829" cy="461355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5" y="867850"/>
            <a:ext cx="8572195" cy="457545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53" y="1747624"/>
            <a:ext cx="7396480" cy="213969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12" y="1704288"/>
            <a:ext cx="7449312" cy="203403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3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3" y="928293"/>
            <a:ext cx="8272272" cy="407771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2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74" y="993606"/>
            <a:ext cx="8225536" cy="407771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8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3" y="1868092"/>
            <a:ext cx="8538464" cy="183286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0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6" y="1402910"/>
            <a:ext cx="8583168" cy="242519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3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42137"/>
            <a:ext cx="8909914" cy="562173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" y="1327435"/>
            <a:ext cx="8538464" cy="244754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9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44" y="660296"/>
            <a:ext cx="4346448" cy="518769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9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31" y="945295"/>
            <a:ext cx="8156448" cy="405079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712341"/>
            <a:ext cx="8505952" cy="440090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5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2" y="862045"/>
            <a:ext cx="8692896" cy="406298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7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7" y="766148"/>
            <a:ext cx="8505952" cy="39293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5" y="781388"/>
            <a:ext cx="8505952" cy="3901643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8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919688"/>
            <a:ext cx="8505952" cy="393862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0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7" y="877286"/>
            <a:ext cx="8468970" cy="394787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8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5" y="972354"/>
            <a:ext cx="8505952" cy="401259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0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5" y="432734"/>
            <a:ext cx="8670544" cy="517296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5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1113842" y="17087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200" b="1" dirty="0" smtClean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PATIENT-RAPPORTERADE MÅTT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16" y="223935"/>
            <a:ext cx="6651955" cy="633679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9" y="498669"/>
            <a:ext cx="8173110" cy="53162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6" y="584511"/>
            <a:ext cx="8534400" cy="536600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3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9" y="1101947"/>
            <a:ext cx="8616899" cy="299557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4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98" y="1746587"/>
            <a:ext cx="6339840" cy="21640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6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57660"/>
            <a:ext cx="8046720" cy="542544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1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4" y="883298"/>
            <a:ext cx="8406384" cy="46405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4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08" y="271728"/>
            <a:ext cx="7900416" cy="573836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0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91" y="279400"/>
            <a:ext cx="7640320" cy="57708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2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5" y="1351488"/>
            <a:ext cx="8803843" cy="142311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1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17" y="657084"/>
            <a:ext cx="8505952" cy="511281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9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7" y="756816"/>
            <a:ext cx="8542934" cy="476148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2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7" y="954108"/>
            <a:ext cx="8468970" cy="441939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5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8" y="968414"/>
            <a:ext cx="8468970" cy="430845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3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143458" y="1494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ÖVERLEVNAD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38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30" y="190763"/>
            <a:ext cx="5699760" cy="643890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9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28" y="227874"/>
            <a:ext cx="5303520" cy="627126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8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37" y="209317"/>
            <a:ext cx="5791200" cy="63550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5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2" y="566368"/>
            <a:ext cx="8839200" cy="413674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8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9" y="418318"/>
            <a:ext cx="8601456" cy="518160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4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6" y="523240"/>
            <a:ext cx="8601456" cy="493979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5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7" y="689532"/>
            <a:ext cx="8636000" cy="419709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2" y="803262"/>
            <a:ext cx="8601456" cy="42575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4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3" y="512251"/>
            <a:ext cx="8601456" cy="419709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90111" y="15127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EPIDEMIOLOGI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67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2559743" y="1762880"/>
            <a:ext cx="189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v-SE" sz="135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</a:rPr>
              <a:t>HD</a:t>
            </a:r>
          </a:p>
          <a:p>
            <a:pPr algn="ctr" defTabSz="685800"/>
            <a:r>
              <a:rPr lang="sv-SE" sz="135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</a:rPr>
              <a:t> 1 jan 3229</a:t>
            </a:r>
          </a:p>
          <a:p>
            <a:pPr algn="ctr" defTabSz="685800"/>
            <a:r>
              <a:rPr lang="sv-SE" sz="135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</a:rPr>
              <a:t>31 dec 3158</a:t>
            </a:r>
          </a:p>
        </p:txBody>
      </p:sp>
      <p:sp>
        <p:nvSpPr>
          <p:cNvPr id="3" name="Ellips 2"/>
          <p:cNvSpPr/>
          <p:nvPr/>
        </p:nvSpPr>
        <p:spPr>
          <a:xfrm>
            <a:off x="4941228" y="2773714"/>
            <a:ext cx="1350000" cy="81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v-SE" sz="1350" b="1" dirty="0">
                <a:solidFill>
                  <a:prstClr val="white"/>
                </a:solidFill>
                <a:latin typeface="Candara Light" panose="020E0502030303020204" pitchFamily="34" charset="0"/>
              </a:rPr>
              <a:t>PD</a:t>
            </a:r>
          </a:p>
          <a:p>
            <a:pPr algn="ctr" defTabSz="685800"/>
            <a:r>
              <a:rPr lang="sv-SE" sz="1350" dirty="0">
                <a:solidFill>
                  <a:prstClr val="white"/>
                </a:solidFill>
                <a:latin typeface="Candara Light" panose="020E0502030303020204" pitchFamily="34" charset="0"/>
              </a:rPr>
              <a:t> 1 jan 957</a:t>
            </a:r>
          </a:p>
          <a:p>
            <a:pPr algn="ctr" defTabSz="685800"/>
            <a:r>
              <a:rPr lang="sv-SE" sz="1350" dirty="0">
                <a:solidFill>
                  <a:prstClr val="white"/>
                </a:solidFill>
                <a:latin typeface="Candara Light" panose="020E0502030303020204" pitchFamily="34" charset="0"/>
              </a:rPr>
              <a:t>31 dec 924</a:t>
            </a:r>
          </a:p>
        </p:txBody>
      </p:sp>
      <p:sp>
        <p:nvSpPr>
          <p:cNvPr id="4" name="Ellips 3"/>
          <p:cNvSpPr/>
          <p:nvPr/>
        </p:nvSpPr>
        <p:spPr>
          <a:xfrm>
            <a:off x="2260688" y="3640948"/>
            <a:ext cx="2430000" cy="148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v-SE" b="1" dirty="0">
                <a:solidFill>
                  <a:prstClr val="white"/>
                </a:solidFill>
                <a:latin typeface="Candara Light" panose="020E0502030303020204" pitchFamily="34" charset="0"/>
              </a:rPr>
              <a:t>TX</a:t>
            </a:r>
          </a:p>
          <a:p>
            <a:pPr algn="ctr" defTabSz="685800"/>
            <a:r>
              <a:rPr lang="sv-SE" dirty="0">
                <a:solidFill>
                  <a:prstClr val="white"/>
                </a:solidFill>
                <a:latin typeface="Candara Light" panose="020E0502030303020204" pitchFamily="34" charset="0"/>
              </a:rPr>
              <a:t>  1 jan 	6389</a:t>
            </a:r>
          </a:p>
          <a:p>
            <a:pPr algn="ctr" defTabSz="685800"/>
            <a:r>
              <a:rPr lang="sv-SE" dirty="0">
                <a:solidFill>
                  <a:prstClr val="white"/>
                </a:solidFill>
                <a:latin typeface="Candara Light" panose="020E0502030303020204" pitchFamily="34" charset="0"/>
              </a:rPr>
              <a:t>31 dec	6544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819709" y="1148113"/>
            <a:ext cx="1350000" cy="81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Nystartade 635</a:t>
            </a:r>
          </a:p>
          <a:p>
            <a:pPr algn="ctr"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Inflyttade 10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955692" y="2662274"/>
            <a:ext cx="1269000" cy="54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Nystartade 373</a:t>
            </a:r>
          </a:p>
          <a:p>
            <a:pPr algn="ctr"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Inflyttade 0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482426" y="4383448"/>
            <a:ext cx="1242000" cy="40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Nystartade 110</a:t>
            </a:r>
          </a:p>
          <a:p>
            <a:pPr algn="ctr"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Inflyttade 2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631207" y="2133487"/>
            <a:ext cx="1404000" cy="1161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Avlidna 554 varav avbruten beh. 87</a:t>
            </a:r>
          </a:p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Återf. njurf. 58</a:t>
            </a:r>
          </a:p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Utflyttade 17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6640278" y="3387958"/>
            <a:ext cx="1350000" cy="81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sv-SE" sz="1125" dirty="0">
                <a:solidFill>
                  <a:prstClr val="black"/>
                </a:solidFill>
                <a:latin typeface="Candara Light" panose="020E0502030303020204" pitchFamily="34" charset="0"/>
              </a:rPr>
              <a:t>Avlidna 203 varav avbruten beh. 26</a:t>
            </a:r>
          </a:p>
          <a:p>
            <a:pPr defTabSz="685800"/>
            <a:r>
              <a:rPr lang="sv-SE" sz="1125" dirty="0">
                <a:solidFill>
                  <a:prstClr val="black"/>
                </a:solidFill>
                <a:latin typeface="Candara Light" panose="020E0502030303020204" pitchFamily="34" charset="0"/>
              </a:rPr>
              <a:t>Återf. njurf. 13</a:t>
            </a:r>
          </a:p>
          <a:p>
            <a:pPr defTabSz="685800"/>
            <a:r>
              <a:rPr lang="sv-SE" sz="1125" dirty="0">
                <a:solidFill>
                  <a:prstClr val="black"/>
                </a:solidFill>
                <a:latin typeface="Candara Light" panose="020E0502030303020204" pitchFamily="34" charset="0"/>
              </a:rPr>
              <a:t>Utflyttade 1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810157" y="4961007"/>
            <a:ext cx="1350000" cy="81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Avlidna 220 varav avbruten beh. 6</a:t>
            </a:r>
          </a:p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Utflyttade 2</a:t>
            </a:r>
          </a:p>
        </p:txBody>
      </p:sp>
      <p:cxnSp>
        <p:nvCxnSpPr>
          <p:cNvPr id="12" name="Rak pilkoppling 11"/>
          <p:cNvCxnSpPr/>
          <p:nvPr/>
        </p:nvCxnSpPr>
        <p:spPr>
          <a:xfrm>
            <a:off x="6275850" y="3514087"/>
            <a:ext cx="199800" cy="701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/>
          <p:cNvCxnSpPr/>
          <p:nvPr/>
        </p:nvCxnSpPr>
        <p:spPr>
          <a:xfrm flipH="1">
            <a:off x="6440608" y="2886521"/>
            <a:ext cx="365705" cy="916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>
            <a:off x="2269573" y="1624693"/>
            <a:ext cx="412517" cy="1454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/>
          <p:cNvCxnSpPr/>
          <p:nvPr/>
        </p:nvCxnSpPr>
        <p:spPr>
          <a:xfrm flipH="1">
            <a:off x="2174803" y="2376746"/>
            <a:ext cx="23144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/>
          <p:cNvCxnSpPr/>
          <p:nvPr/>
        </p:nvCxnSpPr>
        <p:spPr>
          <a:xfrm flipH="1">
            <a:off x="2290526" y="5080820"/>
            <a:ext cx="215141" cy="839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/>
          <p:cNvCxnSpPr/>
          <p:nvPr/>
        </p:nvCxnSpPr>
        <p:spPr>
          <a:xfrm>
            <a:off x="1779006" y="4585948"/>
            <a:ext cx="38115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/>
          <p:cNvCxnSpPr/>
          <p:nvPr/>
        </p:nvCxnSpPr>
        <p:spPr>
          <a:xfrm>
            <a:off x="3472449" y="2995584"/>
            <a:ext cx="5228" cy="5688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 flipV="1">
            <a:off x="3279614" y="2941928"/>
            <a:ext cx="0" cy="6417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/>
          <p:cNvCxnSpPr/>
          <p:nvPr/>
        </p:nvCxnSpPr>
        <p:spPr>
          <a:xfrm>
            <a:off x="4477192" y="2398254"/>
            <a:ext cx="591245" cy="3850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/>
          <p:cNvCxnSpPr/>
          <p:nvPr/>
        </p:nvCxnSpPr>
        <p:spPr>
          <a:xfrm flipH="1">
            <a:off x="4617518" y="3588751"/>
            <a:ext cx="442590" cy="363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3"/>
          <p:cNvCxnSpPr/>
          <p:nvPr/>
        </p:nvCxnSpPr>
        <p:spPr>
          <a:xfrm flipV="1">
            <a:off x="4508626" y="3442854"/>
            <a:ext cx="473234" cy="37610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koppling 35"/>
          <p:cNvCxnSpPr/>
          <p:nvPr/>
        </p:nvCxnSpPr>
        <p:spPr>
          <a:xfrm flipH="1" flipV="1">
            <a:off x="4354551" y="2578241"/>
            <a:ext cx="521755" cy="3484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4876306" y="2493421"/>
            <a:ext cx="360996" cy="276999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66</a:t>
            </a:r>
          </a:p>
        </p:txBody>
      </p:sp>
      <p:sp>
        <p:nvSpPr>
          <p:cNvPr id="52" name="textruta 51"/>
          <p:cNvSpPr txBox="1"/>
          <p:nvPr/>
        </p:nvSpPr>
        <p:spPr>
          <a:xfrm>
            <a:off x="4224209" y="2646626"/>
            <a:ext cx="409086" cy="276999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149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3017081" y="2960625"/>
            <a:ext cx="327334" cy="276999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72</a:t>
            </a:r>
          </a:p>
        </p:txBody>
      </p:sp>
      <p:sp>
        <p:nvSpPr>
          <p:cNvPr id="56" name="textruta 55"/>
          <p:cNvSpPr txBox="1"/>
          <p:nvPr/>
        </p:nvSpPr>
        <p:spPr>
          <a:xfrm>
            <a:off x="3474158" y="3341983"/>
            <a:ext cx="391454" cy="276999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241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4615636" y="3335237"/>
            <a:ext cx="317716" cy="276999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31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4629489" y="3870758"/>
            <a:ext cx="394660" cy="276999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133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139664" y="5316236"/>
            <a:ext cx="3639493" cy="461665"/>
          </a:xfrm>
          <a:prstGeom prst="rect">
            <a:avLst/>
          </a:prstGeom>
          <a:noFill/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sv-SE" sz="1200" dirty="0">
                <a:solidFill>
                  <a:prstClr val="black"/>
                </a:solidFill>
                <a:latin typeface="Candara Light" panose="020E0502030303020204" pitchFamily="34" charset="0"/>
              </a:rPr>
              <a:t>Fig 15. Flödesschema över hur patienter rör sig mellan de olika behandlingsformerna</a:t>
            </a:r>
          </a:p>
        </p:txBody>
      </p:sp>
    </p:spTree>
    <p:extLst>
      <p:ext uri="{BB962C8B-B14F-4D97-AF65-F5344CB8AC3E}">
        <p14:creationId xmlns:p14="http://schemas.microsoft.com/office/powerpoint/2010/main" val="2029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1409" y="1363501"/>
            <a:ext cx="7886700" cy="1325563"/>
          </a:xfrm>
        </p:spPr>
        <p:txBody>
          <a:bodyPr/>
          <a:lstStyle/>
          <a:p>
            <a:pPr algn="ctr"/>
            <a:r>
              <a:rPr lang="sv-SE" sz="80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NJURBIOPSI</a:t>
            </a:r>
            <a:endParaRPr lang="sv-SE" sz="80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0" y="513080"/>
            <a:ext cx="8705088" cy="495706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8" y="741576"/>
            <a:ext cx="8601456" cy="447344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9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90" y="573417"/>
            <a:ext cx="8302752" cy="453542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87" y="156444"/>
            <a:ext cx="6494272" cy="616610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5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" y="931196"/>
            <a:ext cx="8751418" cy="292699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1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7" y="195946"/>
            <a:ext cx="7098182" cy="6037783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6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94522" y="1690072"/>
            <a:ext cx="86494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600" b="1" noProof="0" dirty="0" smtClean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KRONISK NJURSJUKDOM (CKD)</a:t>
            </a:r>
            <a:endParaRPr kumimoji="0" lang="sv-SE" sz="6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" y="562635"/>
            <a:ext cx="8591702" cy="381853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7" y="718785"/>
            <a:ext cx="8616565" cy="3961048"/>
          </a:xfrm>
          <a:prstGeom prst="rect">
            <a:avLst/>
          </a:prstGeom>
          <a:noFill/>
          <a:ln>
            <a:noFill/>
          </a:ln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0" y="880188"/>
            <a:ext cx="8305597" cy="407670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6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3" y="574351"/>
            <a:ext cx="8556346" cy="446379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5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9" y="870746"/>
            <a:ext cx="8627059" cy="401299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4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7" y="720325"/>
            <a:ext cx="8601456" cy="443026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0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3" y="853647"/>
            <a:ext cx="8851392" cy="401421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3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3" y="682378"/>
            <a:ext cx="8851392" cy="408736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6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29" y="486539"/>
            <a:ext cx="8412480" cy="501091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9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8" y="695235"/>
            <a:ext cx="8662416" cy="407487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2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0" y="548952"/>
            <a:ext cx="8591702" cy="450799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6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3" y="538688"/>
            <a:ext cx="8627059" cy="522396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6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1" y="721465"/>
            <a:ext cx="8627872" cy="406806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6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4" y="642465"/>
            <a:ext cx="8627059" cy="470245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9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5" y="927464"/>
            <a:ext cx="8803843" cy="389808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3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7" y="833846"/>
            <a:ext cx="8803843" cy="360639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2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5" y="623389"/>
            <a:ext cx="8697773" cy="431353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1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9" y="483430"/>
            <a:ext cx="8061350" cy="510905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491205"/>
            <a:ext cx="8662416" cy="524164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4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3" y="749457"/>
            <a:ext cx="8803843" cy="401299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3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4" y="841934"/>
            <a:ext cx="8697773" cy="4030675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5" y="867852"/>
            <a:ext cx="8697773" cy="367710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4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933477"/>
            <a:ext cx="8839200" cy="396880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2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1" y="644954"/>
            <a:ext cx="8739632" cy="454253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5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983213" y="15967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SPECIAL-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LÄKEMEDEL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33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7" y="537858"/>
            <a:ext cx="8087360" cy="51104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8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" y="470366"/>
            <a:ext cx="8503920" cy="512125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7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1" y="908387"/>
            <a:ext cx="8344205" cy="350916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6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1" y="584305"/>
            <a:ext cx="8379562" cy="5047183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1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712652"/>
            <a:ext cx="8575040" cy="517144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190380"/>
            <a:ext cx="8733130" cy="227167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1104511" y="1466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200" b="1" dirty="0" smtClean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HEMODIALYS-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200" b="1" dirty="0" smtClean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ACCESS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7" y="551853"/>
            <a:ext cx="8278368" cy="488594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7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3" y="817776"/>
            <a:ext cx="8697773" cy="444611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8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8" y="486748"/>
            <a:ext cx="8533994" cy="480669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4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4" y="855722"/>
            <a:ext cx="8839200" cy="4233977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9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10992"/>
            <a:ext cx="8412480" cy="469087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14" y="207452"/>
            <a:ext cx="7087616" cy="590092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4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5" y="703011"/>
            <a:ext cx="8768486" cy="4207459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2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74" y="436051"/>
            <a:ext cx="7105498" cy="558424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6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93964" y="15874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PERITONEAL-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DIALYSACCESS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1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4" y="640391"/>
            <a:ext cx="8168640" cy="49987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9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776722"/>
            <a:ext cx="7477760" cy="47447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1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59" y="739709"/>
            <a:ext cx="8270240" cy="458216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7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3" y="593742"/>
            <a:ext cx="8577072" cy="524865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3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5" y="608875"/>
            <a:ext cx="8705088" cy="412800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0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7" y="592183"/>
            <a:ext cx="8087360" cy="51511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9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661747"/>
            <a:ext cx="8168640" cy="51612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38" y="696478"/>
            <a:ext cx="8128000" cy="511048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3" y="724574"/>
            <a:ext cx="7867904" cy="473862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2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8" y="575286"/>
            <a:ext cx="8196682" cy="497067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0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019" y="239797"/>
            <a:ext cx="4515104" cy="623620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5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3" y="603691"/>
            <a:ext cx="8412480" cy="510235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143458" y="13541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200" b="1" dirty="0" smtClean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DIALYSKVALITET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5" y="889829"/>
            <a:ext cx="8591702" cy="440192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1" y="784498"/>
            <a:ext cx="8414918" cy="426049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8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00" y="106784"/>
            <a:ext cx="5516880" cy="643890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5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9" y="697309"/>
            <a:ext cx="8667699" cy="437753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0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0" y="667346"/>
            <a:ext cx="8662416" cy="417210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9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4" y="791962"/>
            <a:ext cx="8662416" cy="4101389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2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" y="1120400"/>
            <a:ext cx="8627059" cy="346496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3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73" y="1067111"/>
            <a:ext cx="8662416" cy="3606394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5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2" y="980958"/>
            <a:ext cx="8556346" cy="395112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2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1" y="899679"/>
            <a:ext cx="8520989" cy="409255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7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4" y="690983"/>
            <a:ext cx="8627059" cy="406603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9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7" y="672945"/>
            <a:ext cx="8753043" cy="394248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1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1" y="1000760"/>
            <a:ext cx="8733130" cy="342961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9" y="720838"/>
            <a:ext cx="8874557" cy="422513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1" y="838718"/>
            <a:ext cx="8591702" cy="41986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4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4" y="888689"/>
            <a:ext cx="8753043" cy="3408985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7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7" y="758476"/>
            <a:ext cx="8697773" cy="4516831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9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4" y="999619"/>
            <a:ext cx="8697773" cy="3951122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8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5" y="829286"/>
            <a:ext cx="8627059" cy="4101389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0" y="983966"/>
            <a:ext cx="8726221" cy="3629965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4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2" y="779935"/>
            <a:ext cx="8761984" cy="4005478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2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64" y="856965"/>
            <a:ext cx="8733130" cy="3809695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6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5" y="734319"/>
            <a:ext cx="8697773" cy="4136746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1" y="772990"/>
            <a:ext cx="8726221" cy="3853485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6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118</Words>
  <Application>Microsoft Office PowerPoint</Application>
  <PresentationFormat>Bildspel på skärmen (4:3)</PresentationFormat>
  <Paragraphs>45</Paragraphs>
  <Slides>137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137</vt:i4>
      </vt:variant>
    </vt:vector>
  </HeadingPairs>
  <TitlesOfParts>
    <vt:vector size="144" baseType="lpstr">
      <vt:lpstr>Arial</vt:lpstr>
      <vt:lpstr>Calibri</vt:lpstr>
      <vt:lpstr>Calibri Light</vt:lpstr>
      <vt:lpstr>Candara</vt:lpstr>
      <vt:lpstr>Candara Light</vt:lpstr>
      <vt:lpstr>1_Office-tema</vt:lpstr>
      <vt:lpstr>Office-tema</vt:lpstr>
      <vt:lpstr>SVENSKT NJURREGISTER  ÅRSRAPPORT 2024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NJURBIOPSI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172</cp:revision>
  <cp:lastPrinted>2024-10-02T14:15:18Z</cp:lastPrinted>
  <dcterms:created xsi:type="dcterms:W3CDTF">2020-10-02T07:24:50Z</dcterms:created>
  <dcterms:modified xsi:type="dcterms:W3CDTF">2024-10-08T08:27:30Z</dcterms:modified>
  <cp:contentStatus/>
</cp:coreProperties>
</file>